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7" r:id="rId8"/>
    <p:sldId id="257" r:id="rId9"/>
    <p:sldId id="263" r:id="rId10"/>
    <p:sldId id="266" r:id="rId11"/>
    <p:sldId id="265" r:id="rId12"/>
    <p:sldId id="260" r:id="rId13"/>
    <p:sldId id="278" r:id="rId14"/>
    <p:sldId id="272" r:id="rId15"/>
    <p:sldId id="273" r:id="rId16"/>
    <p:sldId id="274" r:id="rId17"/>
    <p:sldId id="275" r:id="rId18"/>
    <p:sldId id="276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108" d="100"/>
          <a:sy n="108" d="100"/>
        </p:scale>
        <p:origin x="13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3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8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2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F069-8958-4849-A903-2B298FC9138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F6D1-61EC-4A3C-BEDC-E38B19D5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3109" y="1988840"/>
            <a:ext cx="21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С</a:t>
            </a:r>
            <a:r>
              <a:rPr lang="kk-KZ" sz="2400" dirty="0">
                <a:solidFill>
                  <a:srgbClr val="7030A0"/>
                </a:solidFill>
              </a:rPr>
              <a:t>әлеметсіз бе!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2FE691-A09D-4378-AA97-62A11D4EE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02" y="0"/>
            <a:ext cx="6567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0"/>
          <a:stretch/>
        </p:blipFill>
        <p:spPr>
          <a:xfrm>
            <a:off x="0" y="3223260"/>
            <a:ext cx="9144000" cy="3634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Проекты: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13265"/>
            <a:ext cx="8136904" cy="2509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Последние завершенные проекты: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Строительство ВЛ-500 кВ с кабельной вставкой 500 кВ,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Строительство одноцепной ВЛ 500 кВ ПС «Шымкент-500» - ПС 500/220 кВ «ПГУ Туркестан»,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Строительство ПС 110/10 кВ "Максут" с ВЛ 110 кВ,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Реконструкция участка двухцепной ВЛ-110 кВ «Л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-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103», «Л-104» на КЛ-110 кВ в сторону ПС 110/6 кВ № 3,</a:t>
            </a: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Внешнее электроснабжение насосных станций водозабора. ВЛ-6 кВ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endParaRPr lang="ru-RU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endParaRPr lang="ru-RU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endParaRPr lang="ru-RU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endParaRPr lang="ru-RU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endParaRPr lang="ru-RU" sz="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F4CFFD-5CBA-41B6-B5EB-F7A689238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Преимущества: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9056"/>
            <a:ext cx="726175" cy="78894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6123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96752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Компания имеет ряд преимуществ: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1. Высочайшее качество выполнения работ, с любыми пожеланиями Заказчика, однако в соответствии с действующими нормативно-правовыми актами Республики Казахстан.</a:t>
            </a:r>
          </a:p>
          <a:p>
            <a:pPr lvl="0"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2. Кратчайший срок выполнения проектных работ.</a:t>
            </a:r>
          </a:p>
          <a:p>
            <a:pPr lvl="0"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3. Низкая стоимость на рынке оказания проектных услуг.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87E6E-B62D-40C1-B50D-B0CB0BD80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8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07" y="0"/>
            <a:ext cx="3389321" cy="48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335101" cy="7544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Стоимость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795" y="1196752"/>
            <a:ext cx="52073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Ценообразование регламентируется «Сборником цен на проектные работы для строительства».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На сайте </a:t>
            </a:r>
            <a:r>
              <a:rPr lang="en-US" sz="2000" b="1" u="sng" dirty="0">
                <a:solidFill>
                  <a:srgbClr val="7030A0"/>
                </a:solidFill>
                <a:latin typeface="Arial Narrow" pitchFamily="34" charset="0"/>
              </a:rPr>
              <a:t>eeltd.kz</a:t>
            </a:r>
            <a:r>
              <a:rPr lang="ru-RU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Компания представляет бесплатную услугу по расчету Сметной стоимости проектных работ. 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Посетите наш сайт и Вы узнаете много всего интересного в проектировании и строительстве Воздушных и Кабельных линий электропередачи.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071EA8-6BD5-41B2-8E05-858F6E0A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2FE691-A09D-4378-AA97-62A11D4EE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02" y="0"/>
            <a:ext cx="65677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DA87A-2577-4340-B07B-8EDBC90A2851}"/>
              </a:ext>
            </a:extLst>
          </p:cNvPr>
          <p:cNvSpPr txBox="1"/>
          <p:nvPr/>
        </p:nvSpPr>
        <p:spPr>
          <a:xfrm>
            <a:off x="7020272" y="2204864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Hello!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94720" cy="634082"/>
          </a:xfrm>
        </p:spPr>
        <p:txBody>
          <a:bodyPr>
            <a:noAutofit/>
          </a:bodyPr>
          <a:lstStyle/>
          <a:p>
            <a:r>
              <a:rPr lang="en-US" sz="4000" b="1" spc="-300" dirty="0">
                <a:solidFill>
                  <a:schemeClr val="bg1"/>
                </a:solidFill>
              </a:rPr>
              <a:t>About   Company</a:t>
            </a:r>
            <a:endParaRPr lang="ru-RU" sz="4000" spc="-3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3672408" cy="6138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The company was founded in 2021, but our specialists have about 20 years of experience in design and survey organizations.</a:t>
            </a:r>
          </a:p>
          <a:p>
            <a:pPr marL="0" indent="0" algn="just">
              <a:buNone/>
            </a:pP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The company has a state license for the design of engineering systems and networks, including:</a:t>
            </a:r>
          </a:p>
          <a:p>
            <a:pPr algn="just"/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Power supply up to 35 kV, up to 110 kV and above;</a:t>
            </a:r>
          </a:p>
          <a:p>
            <a:pPr algn="just"/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Systems of indoor and outdoor electrical lighting, power supply up to 0.4 kV and up to 10 kV.</a:t>
            </a:r>
          </a:p>
          <a:p>
            <a:pPr marL="0" indent="0" algn="just">
              <a:buNone/>
            </a:pP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The company also has licensed power line CAD software to perform the above design work.</a:t>
            </a:r>
          </a:p>
          <a:p>
            <a:pPr marL="0" indent="0" algn="just">
              <a:buNone/>
            </a:pP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In 2021, the Company received certification of employees to support projects during construction as Technical Supervision.</a:t>
            </a:r>
            <a:endParaRPr lang="ru-RU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-21292"/>
            <a:ext cx="2398007" cy="33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44276" cy="33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1" y="3518341"/>
            <a:ext cx="2308629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20E8D2-1099-4175-9807-3C9864F3BE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"/>
            <a:ext cx="51435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394720" cy="63408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Services</a:t>
            </a:r>
            <a:r>
              <a:rPr lang="ru-RU" sz="4000" b="1" dirty="0">
                <a:solidFill>
                  <a:schemeClr val="tx2"/>
                </a:solidFill>
              </a:rPr>
              <a:t>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3672408" cy="6093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The company provides services:</a:t>
            </a:r>
          </a:p>
          <a:p>
            <a:pPr algn="just"/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Design of </a:t>
            </a:r>
            <a:r>
              <a:rPr lang="en-US" sz="1500" dirty="0" err="1">
                <a:solidFill>
                  <a:schemeClr val="tx2"/>
                </a:solidFill>
                <a:latin typeface="Arial Narrow" pitchFamily="34" charset="0"/>
              </a:rPr>
              <a:t>OverHead</a:t>
            </a: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 Lines (OHL and Cable Lines (CL) of power transmission over 1 kV</a:t>
            </a:r>
          </a:p>
          <a:p>
            <a:pPr algn="just"/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Execution of pre-design work </a:t>
            </a:r>
            <a:r>
              <a:rPr lang="ru-RU" sz="1500" dirty="0">
                <a:solidFill>
                  <a:schemeClr val="tx2"/>
                </a:solidFill>
                <a:latin typeface="Arial Narrow" pitchFamily="34" charset="0"/>
              </a:rPr>
              <a:t>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preparation of technical task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obtaining technical specifications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collection of initial data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external power supply scheme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justification of the investment</a:t>
            </a:r>
          </a:p>
          <a:p>
            <a:pPr algn="just"/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Agreement of the got the technical solutions with the Client and interested parties, including, but not limited to: with the owners of crossing engineering structures, with the Ecology Expertise (when developing the section of the EIA)</a:t>
            </a:r>
          </a:p>
          <a:p>
            <a:pPr algn="just"/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Support during construction </a:t>
            </a:r>
            <a:r>
              <a:rPr lang="ru-RU" sz="1500" dirty="0">
                <a:solidFill>
                  <a:schemeClr val="tx2"/>
                </a:solidFill>
                <a:latin typeface="Arial Narrow" pitchFamily="34" charset="0"/>
              </a:rPr>
              <a:t>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as an author's supervision,</a:t>
            </a:r>
            <a:endParaRPr lang="ru-RU" sz="15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Arial Narrow" pitchFamily="34" charset="0"/>
              </a:rPr>
              <a:t>as a technical supervision.</a:t>
            </a:r>
            <a:endParaRPr lang="ru-RU" sz="1500" dirty="0">
              <a:solidFill>
                <a:schemeClr val="tx2"/>
              </a:solidFill>
              <a:latin typeface="Arial Narrow" pitchFamily="34" charset="0"/>
            </a:endParaRPr>
          </a:p>
          <a:p>
            <a:pPr marL="57150" indent="0" algn="just">
              <a:buNone/>
            </a:pPr>
            <a:r>
              <a:rPr lang="en-US" sz="1500" b="1" dirty="0">
                <a:solidFill>
                  <a:schemeClr val="tx2"/>
                </a:solidFill>
                <a:latin typeface="Arial Narrow" pitchFamily="34" charset="0"/>
              </a:rPr>
              <a:t>Thus, the Company provides engineering services from the beginning of pre-design work to the end of construction to meet the needs of the Customer.</a:t>
            </a:r>
            <a:endParaRPr lang="ru-RU" sz="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F1FA31-F68B-408F-B03B-3C7273617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7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0"/>
          <a:stretch/>
        </p:blipFill>
        <p:spPr>
          <a:xfrm>
            <a:off x="0" y="3223260"/>
            <a:ext cx="9144000" cy="3634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394720" cy="63408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Projects</a:t>
            </a:r>
            <a:r>
              <a:rPr lang="ru-RU" sz="4000" b="1" dirty="0">
                <a:solidFill>
                  <a:schemeClr val="tx2"/>
                </a:solidFill>
              </a:rPr>
              <a:t>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13265"/>
            <a:ext cx="8136904" cy="2509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Recent completed projects:</a:t>
            </a:r>
          </a:p>
          <a:p>
            <a:pPr algn="just"/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Construction of a 500 kV overhead line with a 500 kV cable termination,</a:t>
            </a:r>
          </a:p>
          <a:p>
            <a:pPr algn="just"/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Construction of a single-chain 500 kV overhead line of the Shymkent-500 SS - 500/220 kV PGU Turkestan,</a:t>
            </a:r>
          </a:p>
          <a:p>
            <a:pPr algn="just"/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Construction of 110/10 kV </a:t>
            </a:r>
            <a:r>
              <a:rPr lang="en-US" sz="1800" dirty="0" err="1">
                <a:solidFill>
                  <a:schemeClr val="tx2"/>
                </a:solidFill>
                <a:latin typeface="Arial Narrow" pitchFamily="34" charset="0"/>
              </a:rPr>
              <a:t>Maksut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 substation with 110 kV overhead line,</a:t>
            </a:r>
          </a:p>
          <a:p>
            <a:pPr algn="just"/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Reconstruction of a section of a double-chain overhead line 110 kV "L-103", "L-104" on a 110 kV overhead line in the direction of 110/6 kV PS No. 3,</a:t>
            </a:r>
          </a:p>
          <a:p>
            <a:pPr algn="just"/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External power supply of water intake pumping stations. Overhead line-6 kV.</a:t>
            </a:r>
            <a:endParaRPr lang="ru-RU" sz="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DA1037-DBCF-4721-8E72-AD9D0026B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778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Advantages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9056"/>
            <a:ext cx="726175" cy="78894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6123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The company has a number of advantages:</a:t>
            </a:r>
          </a:p>
          <a:p>
            <a:pPr algn="just"/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1.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The highest quality of work, with any wishes of the Client, but in accordance with the current legal acts of the Republic of Kazakhstan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lvl="0" algn="just"/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2.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The shortest period of design work completion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lvl="0" algn="just"/>
            <a:endParaRPr lang="ru-RU" sz="2400" dirty="0">
              <a:solidFill>
                <a:schemeClr val="tx2"/>
              </a:solidFill>
              <a:latin typeface="Arial Narrow" pitchFamily="34" charset="0"/>
            </a:endParaRPr>
          </a:p>
          <a:p>
            <a:pPr lvl="0" algn="just"/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3.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Low cost in the design services market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6C4ABE-9950-4008-824B-BFABF8CA7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07" y="0"/>
            <a:ext cx="3389321" cy="48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335101" cy="7544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Cost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95" y="1196752"/>
            <a:ext cx="5207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Pricing is regulated by the "Collection of prices for design work for construction".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On the site </a:t>
            </a:r>
            <a:r>
              <a:rPr lang="en-US" sz="2000" b="1" u="sng" dirty="0">
                <a:solidFill>
                  <a:srgbClr val="7030A0"/>
                </a:solidFill>
                <a:latin typeface="Arial Narrow" pitchFamily="34" charset="0"/>
              </a:rPr>
              <a:t>eeltd.kz</a:t>
            </a:r>
            <a:r>
              <a:rPr lang="ru-RU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company provides a free service for calculating the estimated cost of design work. 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Visit our website and you will learn a lot of interesting things in the design and construction of Overhead and Cable power lines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C9A6EB-0BB2-4885-AB37-D781E57B6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0460" y="257691"/>
            <a:ext cx="19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kk-KZ" sz="2400" dirty="0">
                <a:solidFill>
                  <a:srgbClr val="FF0000"/>
                </a:solidFill>
              </a:rPr>
              <a:t>ау болыныз!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474" y="908720"/>
            <a:ext cx="195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 свидания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008" y="1628800"/>
            <a:ext cx="141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Goodbye</a:t>
            </a:r>
            <a:r>
              <a:rPr lang="kk-KZ" sz="2400" dirty="0"/>
              <a:t>!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9056"/>
            <a:ext cx="726175" cy="7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3600" b="1" spc="-300" dirty="0">
                <a:solidFill>
                  <a:schemeClr val="bg1"/>
                </a:solidFill>
              </a:rPr>
              <a:t>Компания </a:t>
            </a:r>
            <a:r>
              <a:rPr lang="ru-RU" sz="3600" b="1" spc="-300" dirty="0" err="1">
                <a:solidFill>
                  <a:schemeClr val="bg1"/>
                </a:solidFill>
              </a:rPr>
              <a:t>жайлы</a:t>
            </a:r>
            <a:endParaRPr lang="ru-RU" sz="3600" spc="-3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79"/>
            <a:ext cx="3672408" cy="6309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Компания 202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жылы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құрылды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алайда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біздің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мамандардың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жобалау-зерттеу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ұйымдарында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20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жылдық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тәжірибесі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бар.</a:t>
            </a:r>
          </a:p>
          <a:p>
            <a:pPr marL="0" indent="0" algn="just">
              <a:buNone/>
            </a:pP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Компанияның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инженерлік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жүйелер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мен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желілерді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жобалауға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арналған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мемлекеттік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лицензиясы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бар,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оның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ішінде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algn="just"/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Электрмен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жабдықтау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35 кВ-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қа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дейін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, 110 кВ-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қа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дейін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және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одан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жоғары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algn="just"/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Ішкі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және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сыртқы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электр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жарығы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электрмен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жабдықтау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жүйелері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      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0,4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кВ-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қа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дейін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және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10 кВ-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қа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Arial Narrow" pitchFamily="34" charset="0"/>
              </a:rPr>
              <a:t>дейін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kk-KZ" sz="1700" dirty="0">
                <a:solidFill>
                  <a:schemeClr val="bg1"/>
                </a:solidFill>
                <a:latin typeface="Arial Narrow" pitchFamily="34" charset="0"/>
              </a:rPr>
              <a:t>Компанияда жоғарыда аталған жобалау жұмыстарын орындауға арналған лицензияланған АЖЖ бағдарламалық жасақтамасы бар.</a:t>
            </a:r>
            <a:endParaRPr lang="ru-RU" sz="17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kk-KZ" sz="1700" dirty="0">
                <a:solidFill>
                  <a:schemeClr val="bg1"/>
                </a:solidFill>
                <a:latin typeface="Arial Narrow" pitchFamily="34" charset="0"/>
              </a:rPr>
              <a:t>2021 жылы компания техникалық қадағалау ретінде құрылыс кезінде жобаларды сүйемелдеу үшін қызметкерлерді сертификаттады.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9056"/>
            <a:ext cx="726175" cy="7889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-21292"/>
            <a:ext cx="2398007" cy="33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44276" cy="33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1" y="3518341"/>
            <a:ext cx="2308629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"/>
            <a:ext cx="51435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2"/>
                </a:solidFill>
              </a:rPr>
              <a:t>Қызметтер</a:t>
            </a:r>
            <a:r>
              <a:rPr lang="ru-RU" sz="4000" b="1" dirty="0">
                <a:solidFill>
                  <a:schemeClr val="tx2"/>
                </a:solidFill>
              </a:rPr>
              <a:t>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3672408" cy="6093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Компания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келесі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қызметтерді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ұсынады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Әуе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желілерін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(ӘЖ)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және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1 кВ-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тан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жоғары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электр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берудің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кабельдік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желілерді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(КЖ)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endParaRPr lang="en-US" sz="14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алдындағы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жұмыстарды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орындау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техникалық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тапсырмаларды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(ТТ)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құру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техникалық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шарттарды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(ТШ)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алу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бастапқы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деректерді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жинау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сыртқы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электрмен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жабдақтау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сызбасы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инвестицияларды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негіздеу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Қабылданған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техникалық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шешімдер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бойынша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Тапсырыс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берушімен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және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мүдделі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тұлғалармен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келісімге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келу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соның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ішінде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бірақ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олармен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шектелмейді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қиылысқан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инженерлік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құрылымдардың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иелерімен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қоршаған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ортамен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(ҚОӘБ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бөлімін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әзірлеу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кезінде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)</a:t>
            </a:r>
            <a:endParaRPr lang="en-US" sz="14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Құрылыс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кезінде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Arial Narrow" pitchFamily="34" charset="0"/>
              </a:rPr>
              <a:t>қолдау</a:t>
            </a: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kk-KZ" sz="1400" dirty="0">
                <a:solidFill>
                  <a:schemeClr val="tx2"/>
                </a:solidFill>
                <a:latin typeface="Arial Narrow" pitchFamily="34" charset="0"/>
              </a:rPr>
              <a:t>авторлық бақылау есебінде (АБ)</a:t>
            </a:r>
            <a:r>
              <a:rPr lang="en-US" sz="1400" dirty="0">
                <a:solidFill>
                  <a:schemeClr val="tx2"/>
                </a:solidFill>
                <a:latin typeface="Arial Narrow" pitchFamily="34" charset="0"/>
              </a:rPr>
              <a:t>,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kk-KZ" sz="1400" dirty="0">
                <a:solidFill>
                  <a:schemeClr val="tx2"/>
                </a:solidFill>
                <a:latin typeface="Arial Narrow" pitchFamily="34" charset="0"/>
              </a:rPr>
              <a:t>техникалық бақылау есебінде (ТБ)</a:t>
            </a:r>
            <a:r>
              <a:rPr lang="en-US" sz="1400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marL="57150" indent="0" algn="just">
              <a:buNone/>
            </a:pP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Осылайша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, Компания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тапсырыс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берушінің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қажеттіліктерін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қанағаттандыру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үшін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алдындағы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жұмыстардың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орындалуынан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бастап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құрылыстың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соңына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дейін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инженерлік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қызмет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 Narrow" pitchFamily="34" charset="0"/>
              </a:rPr>
              <a:t>көрсетеді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285A5-DC07-4D88-973B-E7F049F69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0"/>
          <a:stretch/>
        </p:blipFill>
        <p:spPr>
          <a:xfrm>
            <a:off x="0" y="3223260"/>
            <a:ext cx="9144000" cy="3634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2"/>
                </a:solidFill>
              </a:rPr>
              <a:t>Жобалар</a:t>
            </a:r>
            <a:r>
              <a:rPr lang="ru-RU" sz="4000" b="1" dirty="0">
                <a:solidFill>
                  <a:schemeClr val="tx2"/>
                </a:solidFill>
              </a:rPr>
              <a:t>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13265"/>
            <a:ext cx="8136904" cy="2509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Соңғы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аяқталған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жобалар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500 кВ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кабельді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кірістірумен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ӘЖ-500 кВ салу,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Бір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тізбекті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ӘЖ 500 кВ "Шымкент-500" ҚС - 500/220 кВ "ПГУ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Түркістан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",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110 кВ ӘЖ бар "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мақсат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" 110/10 кВ ҚС салу,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КЛ-110 кВ № 3 КС 110/6 кВ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жағына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қарай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"Л-103", "Л-104"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қос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тізбекті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ӘЖ-110 кВ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учаскесін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қайта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жаңарту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,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Су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қабылдайтын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сорғы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станцияларын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сыртқы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электрмен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Arial Narrow" pitchFamily="34" charset="0"/>
              </a:rPr>
              <a:t>жабдықтау</a:t>
            </a:r>
            <a:r>
              <a:rPr lang="ru-RU" sz="1800" dirty="0">
                <a:solidFill>
                  <a:schemeClr val="tx2"/>
                </a:solidFill>
                <a:latin typeface="Arial Narrow" pitchFamily="34" charset="0"/>
              </a:rPr>
              <a:t>. ӘЖ - 6 кВ.</a:t>
            </a:r>
            <a:endParaRPr lang="en-US" sz="1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C4B27-3EBC-4F5D-ADC7-4E800E49E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8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778098"/>
          </a:xfrm>
        </p:spPr>
        <p:txBody>
          <a:bodyPr>
            <a:normAutofit/>
          </a:bodyPr>
          <a:lstStyle/>
          <a:p>
            <a:r>
              <a:rPr lang="ru-RU" sz="3600" b="1" spc="-300" dirty="0" err="1">
                <a:solidFill>
                  <a:schemeClr val="tx2"/>
                </a:solidFill>
              </a:rPr>
              <a:t>Артықшылықтары</a:t>
            </a:r>
            <a:r>
              <a:rPr lang="ru-RU" sz="3600" b="1" spc="-300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69056"/>
            <a:ext cx="726175" cy="78894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6123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196752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Компанияның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бірқатар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артықшылықтары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бар: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1.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Тапсырыс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берушінің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кез-келген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қалауына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қарай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жоғары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сапалы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жұмыстың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орындалуы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алайда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Қазақстан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Республикасының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қолданыстағы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нормативтік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құқықтық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актілеріне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сәйкес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2.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жұмыстарының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қысқа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мерзімде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орындалуы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3.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қызметтері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нарығындағы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төмен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баға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4DBCF1-5030-4045-9722-E91F1C789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07" y="0"/>
            <a:ext cx="3389321" cy="48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335101" cy="75446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Бағасы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795" y="1196752"/>
            <a:ext cx="5207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Баға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«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жұмыстары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мен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құрылысқа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арналған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бағалар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жиынтығы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»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арқылы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реттеледі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en-US" sz="2000" b="1" u="sng" dirty="0">
                <a:solidFill>
                  <a:srgbClr val="7030A0"/>
                </a:solidFill>
                <a:latin typeface="Arial Narrow" pitchFamily="34" charset="0"/>
              </a:rPr>
              <a:t>eeltd.kz</a:t>
            </a:r>
            <a:r>
              <a:rPr lang="ru-RU" sz="2000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сайтында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Компания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жұмыстарының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сметалық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құнын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есептеу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бойынша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тегін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қызметті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ұсынады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Біздің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сайтқа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кіріп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сіз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Әуе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және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Кабельді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электр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тасымалдау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желілерін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жобалау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және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салу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бойынша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көптеген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қызықты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ақпараттармен</a:t>
            </a:r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 Narrow" pitchFamily="34" charset="0"/>
              </a:rPr>
              <a:t>танысасыз</a:t>
            </a:r>
            <a:endParaRPr lang="ru-RU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62BF2E-DB4E-4763-87FA-79E0D840C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60232" y="2132856"/>
            <a:ext cx="203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solidFill>
                  <a:srgbClr val="7030A0"/>
                </a:solidFill>
              </a:rPr>
              <a:t>Здравствуйте!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2FE691-A09D-4378-AA97-62A11D4EE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02" y="0"/>
            <a:ext cx="6567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 компании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3672408" cy="6138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Компания основана в 202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 году, однако у наших специалистов имеется опыт около 20-ти лет работы в проектно-изыскательских организациях.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Компания имеет государственную лицензию на Проектирование инженерных систем и сетей, в том числе: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Электроснабжения до 35 кВ, до </a:t>
            </a:r>
            <a:br>
              <a:rPr lang="ru-RU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110 кВ и выше;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Систем внутреннего и наружного электроосвещения, электроснабжения до 0,4 кВ и до </a:t>
            </a:r>
            <a:br>
              <a:rPr lang="ru-RU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10 кВ.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Также компания имеет лицензионное программное обеспечение САПР ЛЭП для выполнения вышеуказанных проектных работ.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chemeClr val="bg1"/>
                </a:solidFill>
                <a:latin typeface="Arial Narrow" pitchFamily="34" charset="0"/>
              </a:rPr>
              <a:t>В 2021 году Компания получила аттестацию сотрудников для сопровождения проектов во время строительства в качестве Технического надзора.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-21292"/>
            <a:ext cx="2398007" cy="33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44276" cy="33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1" y="3518341"/>
            <a:ext cx="2308629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B16F61-1FA2-4756-9CDC-D74460E35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-1"/>
            <a:ext cx="51435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39472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Услуги: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3672408" cy="6093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Компания предоставляет услуги: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Проектирование воздушных линий (ВЛ) и кабельных линий (КЛ) электропередачи свыше 1 кВ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Выполнение предпроектных работ: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составление технического задания (ТЗ)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получение технических условий (ТУ)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сбор исходных данных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схема внешнего электроснабжения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обоснование инвестиции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Согласование принятых технических решений с Заказчиком и заинтересованными лицами, в том числе, но не ограничиваясь: с владельцами пересекаемых инженерных сооружений, с Экологией (при разработки раздела ОВОС)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Сопровождение при строительстве:</a:t>
            </a: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в  качестве авторского надзора (АН)</a:t>
            </a:r>
            <a:r>
              <a:rPr lang="en-US" sz="1400" dirty="0">
                <a:solidFill>
                  <a:schemeClr val="tx2"/>
                </a:solidFill>
                <a:latin typeface="Arial Narrow" pitchFamily="34" charset="0"/>
              </a:rPr>
              <a:t>,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ru-RU" sz="1400" dirty="0">
                <a:solidFill>
                  <a:schemeClr val="tx2"/>
                </a:solidFill>
                <a:latin typeface="Arial Narrow" pitchFamily="34" charset="0"/>
              </a:rPr>
              <a:t>в  качестве технического надзора (ТН)</a:t>
            </a:r>
            <a:r>
              <a:rPr lang="en-US" sz="1400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dirty="0">
              <a:solidFill>
                <a:schemeClr val="tx2"/>
              </a:solidFill>
              <a:latin typeface="Arial Narrow" pitchFamily="34" charset="0"/>
            </a:endParaRPr>
          </a:p>
          <a:p>
            <a:pPr marL="57150" indent="0" algn="just">
              <a:buNone/>
            </a:pP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Таким образом Компания оказывает инжиниринговые услуги от начала выполнения предпроектных работ и до конца строительства для удовлетворения потребностей Заказчика.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6B65F-82F7-4A81-B7B5-21E9A6E3E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13" y="6060641"/>
            <a:ext cx="763618" cy="7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8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1242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Тема Office</vt:lpstr>
      <vt:lpstr>Презентация PowerPoint</vt:lpstr>
      <vt:lpstr> Компания жайлы</vt:lpstr>
      <vt:lpstr>Қызметтер:</vt:lpstr>
      <vt:lpstr>Жобалар:</vt:lpstr>
      <vt:lpstr>Артықшылықтары:</vt:lpstr>
      <vt:lpstr>Бағасы</vt:lpstr>
      <vt:lpstr>Презентация PowerPoint</vt:lpstr>
      <vt:lpstr>О компании</vt:lpstr>
      <vt:lpstr>Услуги:</vt:lpstr>
      <vt:lpstr>Проекты:</vt:lpstr>
      <vt:lpstr>Преимущества:</vt:lpstr>
      <vt:lpstr>Стоимость</vt:lpstr>
      <vt:lpstr>Презентация PowerPoint</vt:lpstr>
      <vt:lpstr>About   Company</vt:lpstr>
      <vt:lpstr>Services:</vt:lpstr>
      <vt:lpstr>Projects:</vt:lpstr>
      <vt:lpstr>Advantages:</vt:lpstr>
      <vt:lpstr>The Cost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Legion</dc:creator>
  <cp:lastModifiedBy>Yussupzhan</cp:lastModifiedBy>
  <cp:revision>33</cp:revision>
  <dcterms:created xsi:type="dcterms:W3CDTF">2021-03-13T06:06:23Z</dcterms:created>
  <dcterms:modified xsi:type="dcterms:W3CDTF">2023-03-27T09:01:22Z</dcterms:modified>
</cp:coreProperties>
</file>